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Lst>
  <p:sldSz cy="5143500" cx="9144000"/>
  <p:notesSz cx="6858000" cy="9144000"/>
  <p:embeddedFontLst>
    <p:embeddedFont>
      <p:font typeface="Roboto Slab"/>
      <p:regular r:id="rId11"/>
      <p:bold r:id="rId12"/>
    </p:embeddedFont>
    <p:embeddedFont>
      <p:font typeface="Roboto"/>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Slab-regular.fntdata"/><Relationship Id="rId10" Type="http://schemas.openxmlformats.org/officeDocument/2006/relationships/slide" Target="slides/slide5.xml"/><Relationship Id="rId13" Type="http://schemas.openxmlformats.org/officeDocument/2006/relationships/font" Target="fonts/Roboto-regular.fntdata"/><Relationship Id="rId12" Type="http://schemas.openxmlformats.org/officeDocument/2006/relationships/font" Target="fonts/RobotoSlab-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Roboto-italic.fntdata"/><Relationship Id="rId14" Type="http://schemas.openxmlformats.org/officeDocument/2006/relationships/font" Target="fonts/Roboto-bold.fntdata"/><Relationship Id="rId16" Type="http://schemas.openxmlformats.org/officeDocument/2006/relationships/font" Target="fonts/Robot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a7d0144bbe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2a7d0144bbe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a7d0144bbe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2a7d0144bbe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a7d0144bbe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a7d0144bbe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a83f79e116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a83f79e116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1" name="Google Shape;11;p2"/>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2" name="Google Shape;12;p2"/>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3" name="Google Shape;13;p2"/>
          <p:cNvSpPr txBox="1"/>
          <p:nvPr>
            <p:ph type="ctrTitle"/>
          </p:nvPr>
        </p:nvSpPr>
        <p:spPr>
          <a:xfrm>
            <a:off x="1680302" y="1188925"/>
            <a:ext cx="5783400" cy="1457400"/>
          </a:xfrm>
          <a:prstGeom prst="rect">
            <a:avLst/>
          </a:prstGeom>
        </p:spPr>
        <p:txBody>
          <a:bodyPr anchorCtr="0" anchor="b" bIns="91425" lIns="91425" spcFirstLastPara="1" rIns="91425" wrap="square" tIns="91425">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14" name="Google Shape;14;p2"/>
          <p:cNvSpPr txBox="1"/>
          <p:nvPr>
            <p:ph idx="1" type="subTitle"/>
          </p:nvPr>
        </p:nvSpPr>
        <p:spPr>
          <a:xfrm>
            <a:off x="1680302" y="3049450"/>
            <a:ext cx="5783400" cy="9090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2"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1"/>
          <p:cNvSpPr txBox="1"/>
          <p:nvPr>
            <p:ph hasCustomPrompt="1" type="title"/>
          </p:nvPr>
        </p:nvSpPr>
        <p:spPr>
          <a:xfrm>
            <a:off x="387900" y="1152450"/>
            <a:ext cx="83682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p:nvPr>
            <p:ph idx="1" type="body"/>
          </p:nvPr>
        </p:nvSpPr>
        <p:spPr>
          <a:xfrm>
            <a:off x="387900" y="2919450"/>
            <a:ext cx="83682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8" name="Google Shape;18;p3"/>
          <p:cNvSpPr txBox="1"/>
          <p:nvPr>
            <p:ph type="title"/>
          </p:nvPr>
        </p:nvSpPr>
        <p:spPr>
          <a:xfrm>
            <a:off x="480750" y="1764950"/>
            <a:ext cx="8222100" cy="907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2" name="Google Shape;22;p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7" name="Google Shape;27;p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5"/>
          <p:cNvSpPr txBox="1"/>
          <p:nvPr>
            <p:ph idx="1" type="body"/>
          </p:nvPr>
        </p:nvSpPr>
        <p:spPr>
          <a:xfrm>
            <a:off x="3879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7562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36" name="Google Shape;36;p7"/>
          <p:cNvSpPr txBox="1"/>
          <p:nvPr>
            <p:ph type="title"/>
          </p:nvPr>
        </p:nvSpPr>
        <p:spPr>
          <a:xfrm>
            <a:off x="3879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7" name="Google Shape;37;p7"/>
          <p:cNvSpPr txBox="1"/>
          <p:nvPr>
            <p:ph idx="1" type="body"/>
          </p:nvPr>
        </p:nvSpPr>
        <p:spPr>
          <a:xfrm>
            <a:off x="387900" y="1594025"/>
            <a:ext cx="2808000" cy="26811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 name="Google Shape;44;p9"/>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45" name="Google Shape;45;p9"/>
          <p:cNvSpPr txBox="1"/>
          <p:nvPr>
            <p:ph type="title"/>
          </p:nvPr>
        </p:nvSpPr>
        <p:spPr>
          <a:xfrm>
            <a:off x="265500" y="1209075"/>
            <a:ext cx="4045200" cy="15063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6" name="Google Shape;46;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47" name="Google Shape;47;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8" name="Google Shape;4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9" name="Shape 49"/>
        <p:cNvGrpSpPr/>
        <p:nvPr/>
      </p:nvGrpSpPr>
      <p:grpSpPr>
        <a:xfrm>
          <a:off x="0" y="0"/>
          <a:ext cx="0" cy="0"/>
          <a:chOff x="0" y="0"/>
          <a:chExt cx="0" cy="0"/>
        </a:xfrm>
      </p:grpSpPr>
      <p:sp>
        <p:nvSpPr>
          <p:cNvPr id="50" name="Google Shape;50;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1" name="Google Shape;51;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p:txBody>
      </p:sp>
      <p:sp>
        <p:nvSpPr>
          <p:cNvPr id="7" name="Google Shape;7;p1"/>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indent="-317500" lvl="1" marL="914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3.jpg"/><Relationship Id="rId5"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el.wikipedia.org/wiki/%CE%91%CF%80%CE%BF%CF%81%CF%81%CE%AF%CE%BC%CE%BC%CE%B1%CF%84%CE%B1"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3"/>
          <p:cNvSpPr txBox="1"/>
          <p:nvPr>
            <p:ph type="ctrTitle"/>
          </p:nvPr>
        </p:nvSpPr>
        <p:spPr>
          <a:xfrm>
            <a:off x="1680302" y="1188925"/>
            <a:ext cx="5783400" cy="14574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Η Διδασκαλία μέσω επίλυσης προβλήματος - Μαθηματικοποίηση</a:t>
            </a:r>
            <a:endParaRPr/>
          </a:p>
        </p:txBody>
      </p:sp>
      <p:sp>
        <p:nvSpPr>
          <p:cNvPr id="64" name="Google Shape;64;p13"/>
          <p:cNvSpPr txBox="1"/>
          <p:nvPr>
            <p:ph idx="1" type="subTitle"/>
          </p:nvPr>
        </p:nvSpPr>
        <p:spPr>
          <a:xfrm>
            <a:off x="1680300" y="3049450"/>
            <a:ext cx="5783400" cy="1340700"/>
          </a:xfrm>
          <a:prstGeom prst="rect">
            <a:avLst/>
          </a:prstGeom>
        </p:spPr>
        <p:txBody>
          <a:bodyPr anchorCtr="0" anchor="t" bIns="91425" lIns="91425" spcFirstLastPara="1" rIns="91425" wrap="square" tIns="91425">
            <a:normAutofit fontScale="92500" lnSpcReduction="20000"/>
          </a:bodyPr>
          <a:lstStyle/>
          <a:p>
            <a:pPr indent="0" lvl="0" marL="0" rtl="0" algn="ctr">
              <a:spcBef>
                <a:spcPts val="0"/>
              </a:spcBef>
              <a:spcAft>
                <a:spcPts val="0"/>
              </a:spcAft>
              <a:buNone/>
            </a:pPr>
            <a:r>
              <a:rPr lang="en"/>
              <a:t>ΟΜΑΔΙΚΗ ΕΡΓΑΣΙΑ</a:t>
            </a:r>
            <a:endParaRPr/>
          </a:p>
          <a:p>
            <a:pPr indent="0" lvl="0" marL="0" rtl="0" algn="ctr">
              <a:spcBef>
                <a:spcPts val="0"/>
              </a:spcBef>
              <a:spcAft>
                <a:spcPts val="0"/>
              </a:spcAft>
              <a:buNone/>
            </a:pPr>
            <a:r>
              <a:rPr lang="en"/>
              <a:t>ΚΟΛΑΪΤΗ ΜΙΧΑΕΛΑ, 1112201900087</a:t>
            </a:r>
            <a:endParaRPr/>
          </a:p>
          <a:p>
            <a:pPr indent="0" lvl="0" marL="0" rtl="0" algn="ctr">
              <a:spcBef>
                <a:spcPts val="0"/>
              </a:spcBef>
              <a:spcAft>
                <a:spcPts val="0"/>
              </a:spcAft>
              <a:buNone/>
            </a:pPr>
            <a:r>
              <a:rPr lang="en"/>
              <a:t>ΜΟΥΤΣΟΠΟΥΛΟΥ ΧΡΥΣΟΥΛΑ, 1112201700294</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ph type="title"/>
          </p:nvPr>
        </p:nvSpPr>
        <p:spPr>
          <a:xfrm>
            <a:off x="480750" y="1764950"/>
            <a:ext cx="8222100" cy="907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3220"/>
              <a:t>Σχεδιασμός μαθηματικού προβλήματος που να αφορά κοινωνικο-επιστημονικής φύσης περιβαλλοντικά θέματα</a:t>
            </a:r>
            <a:endParaRPr sz="3220"/>
          </a:p>
        </p:txBody>
      </p:sp>
      <p:pic>
        <p:nvPicPr>
          <p:cNvPr descr="A green recycle symbol on a white surface&#10;&#10;Description automatically generated" id="70" name="Google Shape;70;p14"/>
          <p:cNvPicPr preferRelativeResize="0"/>
          <p:nvPr/>
        </p:nvPicPr>
        <p:blipFill>
          <a:blip r:embed="rId3">
            <a:alphaModFix/>
          </a:blip>
          <a:stretch>
            <a:fillRect/>
          </a:stretch>
        </p:blipFill>
        <p:spPr>
          <a:xfrm>
            <a:off x="0" y="2964950"/>
            <a:ext cx="2896675" cy="3535650"/>
          </a:xfrm>
          <a:prstGeom prst="rect">
            <a:avLst/>
          </a:prstGeom>
          <a:noFill/>
          <a:ln>
            <a:noFill/>
          </a:ln>
        </p:spPr>
      </p:pic>
      <p:pic>
        <p:nvPicPr>
          <p:cNvPr descr="A pile of leaves and flowers&#10;&#10;Description automatically generated" id="71" name="Google Shape;71;p14"/>
          <p:cNvPicPr preferRelativeResize="0"/>
          <p:nvPr/>
        </p:nvPicPr>
        <p:blipFill rotWithShape="1">
          <a:blip r:embed="rId4">
            <a:alphaModFix/>
          </a:blip>
          <a:srcRect b="0" l="0" r="0" t="0"/>
          <a:stretch/>
        </p:blipFill>
        <p:spPr>
          <a:xfrm>
            <a:off x="2896675" y="2964950"/>
            <a:ext cx="3011075" cy="2178550"/>
          </a:xfrm>
          <a:prstGeom prst="rect">
            <a:avLst/>
          </a:prstGeom>
          <a:noFill/>
          <a:ln>
            <a:noFill/>
          </a:ln>
        </p:spPr>
      </p:pic>
      <p:pic>
        <p:nvPicPr>
          <p:cNvPr descr="Smoke coming out of a factory&#10;&#10;Description automatically generated" id="72" name="Google Shape;72;p14"/>
          <p:cNvPicPr preferRelativeResize="0"/>
          <p:nvPr/>
        </p:nvPicPr>
        <p:blipFill>
          <a:blip r:embed="rId5">
            <a:alphaModFix/>
          </a:blip>
          <a:stretch>
            <a:fillRect/>
          </a:stretch>
        </p:blipFill>
        <p:spPr>
          <a:xfrm>
            <a:off x="5907750" y="2964950"/>
            <a:ext cx="3236250" cy="21785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5"/>
          <p:cNvSpPr txBox="1"/>
          <p:nvPr>
            <p:ph type="title"/>
          </p:nvPr>
        </p:nvSpPr>
        <p:spPr>
          <a:xfrm>
            <a:off x="387900" y="458025"/>
            <a:ext cx="8368200" cy="6861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Τίτλος Προβλήματος: “Τα Μαθηματικά στην Ανακύκλωση και στην Κομποστοποίηση”</a:t>
            </a:r>
            <a:endParaRPr/>
          </a:p>
        </p:txBody>
      </p:sp>
      <p:sp>
        <p:nvSpPr>
          <p:cNvPr id="78" name="Google Shape;78;p15"/>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0" lvl="0" marL="0" rtl="0" algn="just">
              <a:lnSpc>
                <a:spcPct val="95000"/>
              </a:lnSpc>
              <a:spcBef>
                <a:spcPts val="0"/>
              </a:spcBef>
              <a:spcAft>
                <a:spcPts val="0"/>
              </a:spcAft>
              <a:buNone/>
            </a:pPr>
            <a:r>
              <a:rPr lang="en" sz="1400"/>
              <a:t>Σε ένα μικρό χωριό, εάν κάθε κάτοικος έκανε ανακύκλωση και κομποστοποίηση, τα σκουπίδια του χωριού θα ήταν μόλις 35 κιλά ανά εβδομάδα. Όμως, δεν κάνει ούτε ένας ανακύκλωση και τα σκουπίδια καταλήγουν να είναι 5.264 κιλά για κάθε 56 ημέρες. </a:t>
            </a:r>
            <a:endParaRPr sz="1400"/>
          </a:p>
          <a:p>
            <a:pPr indent="-317500" lvl="0" marL="457200" rtl="0" algn="just">
              <a:lnSpc>
                <a:spcPct val="95000"/>
              </a:lnSpc>
              <a:spcBef>
                <a:spcPts val="0"/>
              </a:spcBef>
              <a:spcAft>
                <a:spcPts val="0"/>
              </a:spcAft>
              <a:buSzPts val="1400"/>
              <a:buAutoNum type="arabicPeriod"/>
            </a:pPr>
            <a:r>
              <a:rPr lang="en" sz="1400"/>
              <a:t>Πόσα περισσότερα είναι τα κιλά των σκουπιδιών που πετάει το χωριό ανά ημέρα, συγκριτικά με το εάν έκαναν ανακύκλωση όλοι οι κάτοικοι του χωριού; Θεώρησε ότι ο ρυθμός απόρριψης των σκουπιδιών είναι σταθερός. </a:t>
            </a:r>
            <a:endParaRPr sz="1400"/>
          </a:p>
          <a:p>
            <a:pPr indent="-317500" lvl="0" marL="457200" rtl="0" algn="just">
              <a:lnSpc>
                <a:spcPct val="95000"/>
              </a:lnSpc>
              <a:spcBef>
                <a:spcPts val="0"/>
              </a:spcBef>
              <a:spcAft>
                <a:spcPts val="0"/>
              </a:spcAft>
              <a:buSzPts val="1400"/>
              <a:buAutoNum type="arabicPeriod"/>
            </a:pPr>
            <a:r>
              <a:rPr lang="en" sz="1400"/>
              <a:t>Μπορείτε να δουλέψετε το ίδιο πρόβλημα για τη διάρκεια </a:t>
            </a:r>
            <a:endParaRPr sz="1400"/>
          </a:p>
          <a:p>
            <a:pPr indent="-317500" lvl="1" marL="914400" rtl="0" algn="just">
              <a:lnSpc>
                <a:spcPct val="95000"/>
              </a:lnSpc>
              <a:spcBef>
                <a:spcPts val="0"/>
              </a:spcBef>
              <a:spcAft>
                <a:spcPts val="0"/>
              </a:spcAft>
              <a:buSzPts val="1400"/>
              <a:buAutoNum type="alphaLcPeriod"/>
            </a:pPr>
            <a:r>
              <a:rPr lang="en"/>
              <a:t>Ενός μήνα;</a:t>
            </a:r>
            <a:endParaRPr/>
          </a:p>
          <a:p>
            <a:pPr indent="-317500" lvl="1" marL="914400" rtl="0" algn="just">
              <a:lnSpc>
                <a:spcPct val="95000"/>
              </a:lnSpc>
              <a:spcBef>
                <a:spcPts val="0"/>
              </a:spcBef>
              <a:spcAft>
                <a:spcPts val="0"/>
              </a:spcAft>
              <a:buSzPts val="1400"/>
              <a:buAutoNum type="alphaLcPeriod"/>
            </a:pPr>
            <a:r>
              <a:rPr lang="en"/>
              <a:t>Ενός έτους;</a:t>
            </a:r>
            <a:endParaRPr/>
          </a:p>
          <a:p>
            <a:pPr indent="-317500" lvl="1" marL="914400" rtl="0" algn="just">
              <a:lnSpc>
                <a:spcPct val="95000"/>
              </a:lnSpc>
              <a:spcBef>
                <a:spcPts val="0"/>
              </a:spcBef>
              <a:spcAft>
                <a:spcPts val="0"/>
              </a:spcAft>
              <a:buSzPts val="1400"/>
              <a:buAutoNum type="alphaLcPeriod"/>
            </a:pPr>
            <a:r>
              <a:rPr lang="en"/>
              <a:t>Μιας δεκαετίας;</a:t>
            </a:r>
            <a:endParaRPr/>
          </a:p>
          <a:p>
            <a:pPr indent="0" lvl="0" marL="0" rtl="0" algn="just">
              <a:lnSpc>
                <a:spcPct val="95000"/>
              </a:lnSpc>
              <a:spcBef>
                <a:spcPts val="0"/>
              </a:spcBef>
              <a:spcAft>
                <a:spcPts val="0"/>
              </a:spcAft>
              <a:buNone/>
            </a:pPr>
            <a:r>
              <a:t/>
            </a:r>
            <a:endParaRPr sz="1200"/>
          </a:p>
          <a:p>
            <a:pPr indent="0" lvl="0" marL="0" rtl="0" algn="just">
              <a:lnSpc>
                <a:spcPct val="95000"/>
              </a:lnSpc>
              <a:spcBef>
                <a:spcPts val="0"/>
              </a:spcBef>
              <a:spcAft>
                <a:spcPts val="0"/>
              </a:spcAft>
              <a:buNone/>
            </a:pPr>
            <a:r>
              <a:rPr b="1" lang="en" sz="1400"/>
              <a:t>Διεύρυνση:</a:t>
            </a:r>
            <a:endParaRPr sz="1400"/>
          </a:p>
          <a:p>
            <a:pPr indent="-317500" lvl="0" marL="457200" rtl="0" algn="just">
              <a:lnSpc>
                <a:spcPct val="95000"/>
              </a:lnSpc>
              <a:spcBef>
                <a:spcPts val="0"/>
              </a:spcBef>
              <a:spcAft>
                <a:spcPts val="0"/>
              </a:spcAft>
              <a:buSzPts val="1400"/>
              <a:buAutoNum type="arabicPeriod"/>
            </a:pPr>
            <a:r>
              <a:rPr lang="en" sz="1400"/>
              <a:t>Αν αυτό γίνεται σε ένα μικρό χωριό, ποιο φαντάζεστε ότι θα είναι το ανάλογο “αποτύπωμα” σε μια αστική πόλη;</a:t>
            </a:r>
            <a:endParaRPr sz="1400"/>
          </a:p>
          <a:p>
            <a:pPr indent="-317500" lvl="0" marL="457200" rtl="0" algn="just">
              <a:lnSpc>
                <a:spcPct val="95000"/>
              </a:lnSpc>
              <a:spcBef>
                <a:spcPts val="0"/>
              </a:spcBef>
              <a:spcAft>
                <a:spcPts val="0"/>
              </a:spcAft>
              <a:buSzPts val="1400"/>
              <a:buAutoNum type="arabicPeriod"/>
            </a:pPr>
            <a:r>
              <a:rPr lang="en" sz="1400"/>
              <a:t>Τι θα μπορούσε να αποτελέσει κίνητρο για τους κατοίκους να ξεκινήσουν να ανακυκλώνουν και να κομποστοποιούν τα σκουπίδια τους;</a:t>
            </a:r>
            <a:endParaRPr sz="2000"/>
          </a:p>
        </p:txBody>
      </p:sp>
      <p:pic>
        <p:nvPicPr>
          <p:cNvPr id="79" name="Google Shape;79;p15"/>
          <p:cNvPicPr preferRelativeResize="0"/>
          <p:nvPr/>
        </p:nvPicPr>
        <p:blipFill>
          <a:blip r:embed="rId3">
            <a:alphaModFix/>
          </a:blip>
          <a:stretch>
            <a:fillRect/>
          </a:stretch>
        </p:blipFill>
        <p:spPr>
          <a:xfrm>
            <a:off x="5851450" y="2644925"/>
            <a:ext cx="2824950" cy="13263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6"/>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sz="2400"/>
              <a:t>Παρουσίαση</a:t>
            </a:r>
            <a:r>
              <a:rPr lang="en" sz="2400"/>
              <a:t> κοινωνικο-επιστημονικής φύσης θέματος</a:t>
            </a:r>
            <a:endParaRPr sz="2400"/>
          </a:p>
          <a:p>
            <a:pPr indent="0" lvl="0" marL="0" rtl="0" algn="l">
              <a:spcBef>
                <a:spcPts val="0"/>
              </a:spcBef>
              <a:spcAft>
                <a:spcPts val="0"/>
              </a:spcAft>
              <a:buSzPts val="990"/>
              <a:buNone/>
            </a:pPr>
            <a:r>
              <a:rPr lang="en" sz="2400"/>
              <a:t>Ή αλλιώς… δυο λόγια για την ανακύκλωση</a:t>
            </a:r>
            <a:endParaRPr sz="2400"/>
          </a:p>
        </p:txBody>
      </p:sp>
      <p:sp>
        <p:nvSpPr>
          <p:cNvPr id="85" name="Google Shape;85;p16"/>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342900" lvl="0" marL="457200" rtl="0" algn="just">
              <a:spcBef>
                <a:spcPts val="0"/>
              </a:spcBef>
              <a:spcAft>
                <a:spcPts val="0"/>
              </a:spcAft>
              <a:buSzPts val="1800"/>
              <a:buChar char="●"/>
            </a:pPr>
            <a:r>
              <a:rPr b="1" lang="en" u="sng"/>
              <a:t>Ανακύκλωση</a:t>
            </a:r>
            <a:r>
              <a:rPr lang="en"/>
              <a:t> είναι η διαδικασία κατά την οποία επαναχρησιμοποιούνται διάφορα υλικά ή οτιδήποτε αποτελεί γρήγορο αποτέλεσμα της ανθρώπινης δραστηριότητας και το οποίο στην μορφή που είναι δεν αποτελεί πλέον αγαθό για τον άνθρωπο. Στη διαδικασία αυτή συνήθως τα </a:t>
            </a:r>
            <a:r>
              <a:rPr lang="en">
                <a:uFill>
                  <a:noFill/>
                </a:uFill>
                <a:hlinkClick r:id="rId3"/>
              </a:rPr>
              <a:t>απορρίμματα</a:t>
            </a:r>
            <a:r>
              <a:rPr lang="en"/>
              <a:t> μετατρέπονται σε πρώτες ύλες από τις οποίες παράγονται νέα προϊόντα.</a:t>
            </a:r>
            <a:endParaRPr/>
          </a:p>
          <a:p>
            <a:pPr indent="-317500" lvl="1" marL="914400" rtl="0" algn="just">
              <a:spcBef>
                <a:spcPts val="0"/>
              </a:spcBef>
              <a:spcAft>
                <a:spcPts val="0"/>
              </a:spcAft>
              <a:buSzPts val="1400"/>
              <a:buChar char="○"/>
            </a:pPr>
            <a:r>
              <a:rPr lang="en"/>
              <a:t>Ενδεικτικά, κάποια ανακυκλώσιμα υλικά είναι το χαρτί, το γυαλί, διάφορα είδη πλαστικού, είδη ρουχισμού, μπαταρίες κ.λπ.</a:t>
            </a:r>
            <a:endParaRPr/>
          </a:p>
          <a:p>
            <a:pPr indent="-342900" lvl="0" marL="457200" rtl="0" algn="just">
              <a:spcBef>
                <a:spcPts val="0"/>
              </a:spcBef>
              <a:spcAft>
                <a:spcPts val="0"/>
              </a:spcAft>
              <a:buSzPts val="1800"/>
              <a:buChar char="●"/>
            </a:pPr>
            <a:r>
              <a:rPr b="1" lang="en" u="sng"/>
              <a:t>Κομποστοποίηση</a:t>
            </a:r>
            <a:r>
              <a:rPr lang="en"/>
              <a:t> είναι μια φυσική διαδικασία, η οποία μετατρέπει τα οργανικά υλικά σε μια πλούσια σκούρα ουσία, που ονομάζεται κομπόστ, και η οποία αποτελεί ιδανικό λίπασμα.</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7"/>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Τα οφέλη της Ανακύκλωσης</a:t>
            </a:r>
            <a:endParaRPr/>
          </a:p>
        </p:txBody>
      </p:sp>
      <p:sp>
        <p:nvSpPr>
          <p:cNvPr id="91" name="Google Shape;91;p17"/>
          <p:cNvSpPr txBox="1"/>
          <p:nvPr>
            <p:ph idx="1" type="body"/>
          </p:nvPr>
        </p:nvSpPr>
        <p:spPr>
          <a:xfrm>
            <a:off x="387900" y="1489825"/>
            <a:ext cx="3999900" cy="3078900"/>
          </a:xfrm>
          <a:prstGeom prst="rect">
            <a:avLst/>
          </a:prstGeom>
        </p:spPr>
        <p:txBody>
          <a:bodyPr anchorCtr="0" anchor="t" bIns="91425" lIns="91425" spcFirstLastPara="1" rIns="91425" wrap="square" tIns="91425">
            <a:noAutofit/>
          </a:bodyPr>
          <a:lstStyle/>
          <a:p>
            <a:pPr indent="-311150" lvl="0" marL="457200" rtl="0" algn="just">
              <a:spcBef>
                <a:spcPts val="0"/>
              </a:spcBef>
              <a:spcAft>
                <a:spcPts val="0"/>
              </a:spcAft>
              <a:buSzPts val="1300"/>
              <a:buChar char="●"/>
            </a:pPr>
            <a:r>
              <a:rPr lang="en" sz="1300"/>
              <a:t>Μειώνει την κατανάλωση πρώτων υλών και την χρήση ενέργειας και, κατά συνέπεια, τις εκπομπές αερίων του θερμοκηπίου. </a:t>
            </a:r>
            <a:endParaRPr sz="1300"/>
          </a:p>
          <a:p>
            <a:pPr indent="-311150" lvl="0" marL="457200" rtl="0" algn="just">
              <a:spcBef>
                <a:spcPts val="0"/>
              </a:spcBef>
              <a:spcAft>
                <a:spcPts val="0"/>
              </a:spcAft>
              <a:buSzPts val="1300"/>
              <a:buChar char="●"/>
            </a:pPr>
            <a:r>
              <a:rPr lang="en" sz="1300"/>
              <a:t>Μειώνεται ο όγκος των απορριμμάτων που καταλήγουν σε χώρους υγειονομικής ταφής απορριμμάτων (ΧΥΤΑ), τις λεγόμενες χωματερές.</a:t>
            </a:r>
            <a:endParaRPr sz="1300"/>
          </a:p>
          <a:p>
            <a:pPr indent="-311150" lvl="0" marL="457200" rtl="0" algn="just">
              <a:spcBef>
                <a:spcPts val="0"/>
              </a:spcBef>
              <a:spcAft>
                <a:spcPts val="0"/>
              </a:spcAft>
              <a:buSzPts val="1300"/>
              <a:buChar char="●"/>
            </a:pPr>
            <a:r>
              <a:rPr lang="en" sz="1300"/>
              <a:t>Μειώνεται η ρύπανση της ατμόσφαιρας, του εδάφους και των υπόγειων υδάτων</a:t>
            </a:r>
            <a:endParaRPr sz="1300"/>
          </a:p>
          <a:p>
            <a:pPr indent="-311150" lvl="0" marL="457200" rtl="0" algn="just">
              <a:spcBef>
                <a:spcPts val="0"/>
              </a:spcBef>
              <a:spcAft>
                <a:spcPts val="0"/>
              </a:spcAft>
              <a:buSzPts val="1300"/>
              <a:buChar char="●"/>
            </a:pPr>
            <a:r>
              <a:rPr lang="en" sz="1300"/>
              <a:t>Εξοικονομείται ενέργεια</a:t>
            </a:r>
            <a:endParaRPr sz="1300"/>
          </a:p>
          <a:p>
            <a:pPr indent="-311150" lvl="0" marL="457200" rtl="0" algn="l">
              <a:spcBef>
                <a:spcPts val="0"/>
              </a:spcBef>
              <a:spcAft>
                <a:spcPts val="0"/>
              </a:spcAft>
              <a:buSzPts val="1300"/>
              <a:buChar char="●"/>
            </a:pPr>
            <a:r>
              <a:rPr lang="en" sz="1300"/>
              <a:t>Δημιουργούνται νέες θέσεις εργασίας σε τομείς θετικών ενεργειών για την διάσωση του πλανήτη.</a:t>
            </a:r>
            <a:endParaRPr sz="1500"/>
          </a:p>
        </p:txBody>
      </p:sp>
      <p:sp>
        <p:nvSpPr>
          <p:cNvPr id="92" name="Google Shape;92;p17"/>
          <p:cNvSpPr txBox="1"/>
          <p:nvPr>
            <p:ph idx="2" type="body"/>
          </p:nvPr>
        </p:nvSpPr>
        <p:spPr>
          <a:xfrm>
            <a:off x="5023488" y="4016875"/>
            <a:ext cx="3999900" cy="880200"/>
          </a:xfrm>
          <a:prstGeom prst="rect">
            <a:avLst/>
          </a:prstGeom>
        </p:spPr>
        <p:txBody>
          <a:bodyPr anchorCtr="0" anchor="t" bIns="91425" lIns="91425" spcFirstLastPara="1" rIns="91425" wrap="square" tIns="91425">
            <a:normAutofit/>
          </a:bodyPr>
          <a:lstStyle/>
          <a:p>
            <a:pPr indent="0" lvl="0" marL="0" rtl="0" algn="r">
              <a:spcBef>
                <a:spcPts val="0"/>
              </a:spcBef>
              <a:spcAft>
                <a:spcPts val="1200"/>
              </a:spcAft>
              <a:buNone/>
            </a:pPr>
            <a:r>
              <a:rPr lang="en" sz="1100"/>
              <a:t>Διάγραμμα που αναδεικνύει την σπουδαιότητα της ανακύκλωσης, το οποίο προκύπτει από την επίλυση του προβλήματος που δόθηκε στους μαθητές</a:t>
            </a:r>
            <a:endParaRPr sz="1100"/>
          </a:p>
        </p:txBody>
      </p:sp>
      <p:pic>
        <p:nvPicPr>
          <p:cNvPr id="93" name="Google Shape;93;p17"/>
          <p:cNvPicPr preferRelativeResize="0"/>
          <p:nvPr/>
        </p:nvPicPr>
        <p:blipFill>
          <a:blip r:embed="rId3">
            <a:alphaModFix/>
          </a:blip>
          <a:stretch>
            <a:fillRect/>
          </a:stretch>
        </p:blipFill>
        <p:spPr>
          <a:xfrm>
            <a:off x="4572000" y="1489825"/>
            <a:ext cx="4451401" cy="237550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